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60" r:id="rId4"/>
    <p:sldId id="259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9" r:id="rId18"/>
    <p:sldId id="276" r:id="rId19"/>
    <p:sldId id="277" r:id="rId20"/>
    <p:sldId id="278" r:id="rId21"/>
    <p:sldId id="258" r:id="rId2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4B74"/>
    <a:srgbClr val="2A5989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7762" autoAdjust="0"/>
  </p:normalViewPr>
  <p:slideViewPr>
    <p:cSldViewPr snapToGrid="0">
      <p:cViewPr varScale="1">
        <p:scale>
          <a:sx n="142" d="100"/>
          <a:sy n="142" d="100"/>
        </p:scale>
        <p:origin x="238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073FA5-B4F5-4C7B-9080-7864E21D1BA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D6F35-BB83-4D1A-AEF9-8FC7F9E37C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9857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ESPCNN 2016</a:t>
            </a:r>
          </a:p>
          <a:p>
            <a:r>
              <a:rPr lang="en-US" altLang="zh-CN" dirty="0"/>
              <a:t>EDSR CVPR 2017</a:t>
            </a:r>
          </a:p>
          <a:p>
            <a:r>
              <a:rPr lang="en-US" altLang="zh-CN" dirty="0"/>
              <a:t>RDN CVPR 2018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9359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想法直观，主要是比较超分后图片与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groundtruth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图片像素值的差异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SSIM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，公式基于样本  和  之间的三个比较衡量：亮度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(luminance)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、对比度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(contrast)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和结构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(structure)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2760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想法直观，主要是比较超分后图片与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groundtruth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图片像素值的差异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SSIM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，公式基于样本  和  之间的三个比较衡量：亮度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(luminance)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、对比度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(contrast)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和结构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(structure)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803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想法直观，主要是比较超分后图片与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groundtruth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图片像素值的差异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SSIM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，公式基于样本  和  之间的三个比较衡量：亮度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(luminance)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、对比度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(contrast)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和结构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(structure)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4929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特征学习模块这边是直接用的去年</a:t>
            </a:r>
            <a:r>
              <a:rPr lang="en-US" altLang="zh-CN" dirty="0"/>
              <a:t>CVPR</a:t>
            </a:r>
            <a:r>
              <a:rPr lang="zh-CN" altLang="en-US" dirty="0"/>
              <a:t>上的一篇文章提出的 残差密集网络，右边这个 </a:t>
            </a:r>
            <a:r>
              <a:rPr lang="en-US" altLang="zh-CN" dirty="0"/>
              <a:t>meta upscale module</a:t>
            </a:r>
            <a:r>
              <a:rPr lang="zh-CN" altLang="en-US" dirty="0"/>
              <a:t>是本文的最主要的部分，也是亮点。可以先讲一下大致的步骤，从最左边输入一张低分辨率的图片</a:t>
            </a:r>
            <a:r>
              <a:rPr lang="en-US" altLang="zh-CN" dirty="0"/>
              <a:t>LR</a:t>
            </a:r>
            <a:r>
              <a:rPr lang="zh-CN" altLang="en-US" dirty="0"/>
              <a:t>，右边输出的是提取出的特征，上面这一块可以预测出来一个权重的矩阵，两者进行一番运算之后可以得出最右边的</a:t>
            </a:r>
            <a:r>
              <a:rPr lang="en-US" altLang="zh-CN" dirty="0"/>
              <a:t>SR</a:t>
            </a:r>
            <a:r>
              <a:rPr lang="zh-CN" altLang="en-US" dirty="0"/>
              <a:t>图片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9295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模块主要将残差模块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 block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dense block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模块进行了整合，将两者集合起来，形成了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 dense block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个模块的区别如图所示。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Dense block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每一层的输入都是前面所有模块的输出集合，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保证网络中层与层之间最大程度的信息传输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dirty="0"/>
              <a:t>残差块 可以使得很深的网络也能</a:t>
            </a:r>
            <a:r>
              <a:rPr lang="en-US" altLang="zh-CN" dirty="0"/>
              <a:t>work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zh-CN" altLang="en-US" dirty="0"/>
              <a:t>可以看到没有池化层，所以可以保证信息的最大保留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681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位置投影，权重预测，特征映射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首先找到低分辨率图</a:t>
            </a:r>
            <a:r>
              <a:rPr lang="en-US" altLang="zh-CN" dirty="0"/>
              <a:t>LR</a:t>
            </a:r>
            <a:r>
              <a:rPr lang="zh-CN" altLang="en-US" dirty="0"/>
              <a:t>上的像素点 </a:t>
            </a:r>
            <a:r>
              <a:rPr lang="en-US" altLang="zh-CN" dirty="0" err="1"/>
              <a:t>i</a:t>
            </a:r>
            <a:r>
              <a:rPr lang="zh-CN" altLang="en-US" dirty="0"/>
              <a:t>‘ </a:t>
            </a:r>
            <a:r>
              <a:rPr lang="en-US" altLang="zh-CN" dirty="0"/>
              <a:t>j</a:t>
            </a:r>
            <a:r>
              <a:rPr lang="zh-CN" altLang="en-US" dirty="0"/>
              <a:t>’ ，与超分辨率图像</a:t>
            </a:r>
            <a:r>
              <a:rPr lang="en-US" altLang="zh-CN" dirty="0"/>
              <a:t>SR</a:t>
            </a:r>
            <a:r>
              <a:rPr lang="zh-CN" altLang="en-US" dirty="0"/>
              <a:t>上的像素点</a:t>
            </a:r>
            <a:r>
              <a:rPr lang="en-US" altLang="zh-CN" dirty="0" err="1"/>
              <a:t>ij</a:t>
            </a:r>
            <a:r>
              <a:rPr lang="zh-CN" altLang="en-US" dirty="0"/>
              <a:t>的对应关系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通过上面的权重预测网络预测出权重</a:t>
            </a:r>
            <a:r>
              <a:rPr lang="en-US" altLang="zh-CN" dirty="0"/>
              <a:t>W</a:t>
            </a:r>
          </a:p>
          <a:p>
            <a:r>
              <a:rPr lang="en-US" altLang="zh-CN" dirty="0"/>
              <a:t>3.</a:t>
            </a:r>
            <a:r>
              <a:rPr lang="zh-CN" altLang="en-US" dirty="0"/>
              <a:t>在通过 特征</a:t>
            </a:r>
            <a:r>
              <a:rPr lang="en-US" altLang="zh-CN" dirty="0"/>
              <a:t>F</a:t>
            </a:r>
            <a:r>
              <a:rPr lang="zh-CN" altLang="en-US" dirty="0"/>
              <a:t>和权重结合，得出超分</a:t>
            </a:r>
            <a:r>
              <a:rPr lang="en-US" altLang="zh-CN" dirty="0" err="1"/>
              <a:t>ij</a:t>
            </a:r>
            <a:r>
              <a:rPr lang="zh-CN" altLang="en-US" dirty="0"/>
              <a:t>的值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94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这里做的是 在超分图像上的每一个点</a:t>
            </a:r>
            <a:r>
              <a:rPr lang="en-US" altLang="zh-CN" dirty="0" err="1"/>
              <a:t>ij</a:t>
            </a:r>
            <a:r>
              <a:rPr lang="zh-CN" altLang="en-US" dirty="0"/>
              <a:t>，都要在低分辨率的图像上找到一个点</a:t>
            </a:r>
            <a:r>
              <a:rPr lang="en-US" altLang="zh-CN" dirty="0" err="1"/>
              <a:t>ij</a:t>
            </a:r>
            <a:r>
              <a:rPr lang="zh-CN" altLang="en-US" dirty="0"/>
              <a:t>与其对应，由于超分要大些，所以这是一个一对多的关系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180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总体介绍一下权重的预测，维度为</a:t>
            </a:r>
            <a:r>
              <a:rPr lang="en-US" altLang="zh-CN" dirty="0"/>
              <a:t>3</a:t>
            </a:r>
            <a:r>
              <a:rPr lang="zh-CN" altLang="en-US" dirty="0"/>
              <a:t>，个数为</a:t>
            </a:r>
            <a:r>
              <a:rPr lang="en-US" altLang="zh-CN" dirty="0"/>
              <a:t>HW</a:t>
            </a:r>
            <a:r>
              <a:rPr lang="zh-CN" altLang="en-US" dirty="0"/>
              <a:t>的输入，每个输入都会输出一个</a:t>
            </a:r>
            <a:r>
              <a:rPr lang="en-US" altLang="zh-CN" dirty="0"/>
              <a:t>shape</a:t>
            </a:r>
            <a:r>
              <a:rPr lang="zh-CN" altLang="en-US" dirty="0"/>
              <a:t>是（</a:t>
            </a:r>
            <a:r>
              <a:rPr lang="en-US" altLang="zh-CN" dirty="0" err="1"/>
              <a:t>inc</a:t>
            </a:r>
            <a:r>
              <a:rPr lang="zh-CN" altLang="en-US" dirty="0"/>
              <a:t>，</a:t>
            </a:r>
            <a:r>
              <a:rPr lang="en-US" altLang="zh-CN" dirty="0" err="1"/>
              <a:t>outc</a:t>
            </a:r>
            <a:r>
              <a:rPr lang="zh-CN" altLang="en-US" dirty="0"/>
              <a:t>，</a:t>
            </a:r>
            <a:r>
              <a:rPr lang="en-US" altLang="zh-CN" dirty="0"/>
              <a:t>k</a:t>
            </a:r>
            <a:r>
              <a:rPr lang="zh-CN" altLang="en-US" dirty="0"/>
              <a:t>，</a:t>
            </a:r>
            <a:r>
              <a:rPr lang="en-US" altLang="zh-CN" dirty="0"/>
              <a:t>k</a:t>
            </a:r>
            <a:r>
              <a:rPr lang="zh-CN" altLang="en-US" dirty="0"/>
              <a:t>）的权重，这里的</a:t>
            </a:r>
            <a:r>
              <a:rPr lang="en-US" altLang="zh-CN" dirty="0" err="1"/>
              <a:t>inc</a:t>
            </a:r>
            <a:r>
              <a:rPr lang="zh-CN" altLang="en-US" dirty="0"/>
              <a:t>是提取出的特征图 </a:t>
            </a:r>
            <a:r>
              <a:rPr lang="en-US" altLang="zh-CN" dirty="0"/>
              <a:t>F  </a:t>
            </a:r>
            <a:r>
              <a:rPr lang="zh-CN" altLang="en-US" dirty="0"/>
              <a:t>的通道，</a:t>
            </a:r>
            <a:r>
              <a:rPr lang="en-US" altLang="zh-CN" dirty="0"/>
              <a:t>paper</a:t>
            </a:r>
            <a:r>
              <a:rPr lang="zh-CN" altLang="en-US" dirty="0"/>
              <a:t>里说的是</a:t>
            </a:r>
            <a:r>
              <a:rPr lang="en-US" altLang="zh-CN" dirty="0"/>
              <a:t>64</a:t>
            </a:r>
            <a:r>
              <a:rPr lang="zh-CN" altLang="en-US" dirty="0"/>
              <a:t>，</a:t>
            </a:r>
            <a:r>
              <a:rPr lang="en-US" altLang="zh-CN" dirty="0" err="1"/>
              <a:t>outc</a:t>
            </a:r>
            <a:r>
              <a:rPr lang="zh-CN" altLang="en-US" dirty="0"/>
              <a:t>是要预测的高分辨率的</a:t>
            </a:r>
            <a:r>
              <a:rPr lang="en-US" altLang="zh-CN" dirty="0"/>
              <a:t>HR</a:t>
            </a:r>
            <a:r>
              <a:rPr lang="zh-CN" altLang="en-US" dirty="0"/>
              <a:t>的通道，</a:t>
            </a:r>
            <a:r>
              <a:rPr lang="en-US" altLang="zh-CN" dirty="0" err="1"/>
              <a:t>rgb</a:t>
            </a:r>
            <a:r>
              <a:rPr lang="zh-CN" altLang="en-US" dirty="0"/>
              <a:t>图像是</a:t>
            </a:r>
            <a:r>
              <a:rPr lang="en-US" altLang="zh-CN" dirty="0"/>
              <a:t>3</a:t>
            </a:r>
            <a:r>
              <a:rPr lang="zh-CN" altLang="en-US" dirty="0"/>
              <a:t>，灰度图是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k</a:t>
            </a:r>
            <a:r>
              <a:rPr lang="zh-CN" altLang="en-US" dirty="0"/>
              <a:t>是卷积核的尺寸。</a:t>
            </a:r>
            <a:endParaRPr lang="en-US" altLang="zh-CN" dirty="0"/>
          </a:p>
          <a:p>
            <a:r>
              <a:rPr lang="zh-CN" altLang="en-US" dirty="0"/>
              <a:t>因为这个网络输入输出的</a:t>
            </a:r>
            <a:r>
              <a:rPr lang="en-US" altLang="zh-CN" dirty="0"/>
              <a:t>size</a:t>
            </a:r>
            <a:r>
              <a:rPr lang="zh-CN" altLang="en-US" dirty="0"/>
              <a:t>差距很大，所以将</a:t>
            </a:r>
            <a:r>
              <a:rPr lang="en-US" altLang="zh-CN" dirty="0"/>
              <a:t>FC</a:t>
            </a:r>
            <a:r>
              <a:rPr lang="zh-CN" altLang="en-US" dirty="0"/>
              <a:t>层 的神经元数设为</a:t>
            </a:r>
            <a:r>
              <a:rPr lang="en-US" altLang="zh-CN" dirty="0"/>
              <a:t>256</a:t>
            </a:r>
            <a:r>
              <a:rPr lang="zh-CN" altLang="en-US" dirty="0"/>
              <a:t>，</a:t>
            </a:r>
            <a:r>
              <a:rPr lang="en-US" altLang="zh-CN" dirty="0"/>
              <a:t>k=3</a:t>
            </a:r>
            <a:r>
              <a:rPr lang="zh-CN" altLang="en-US" dirty="0"/>
              <a:t>效果好，作者曾设置为</a:t>
            </a:r>
            <a:r>
              <a:rPr lang="en-US" altLang="zh-CN" dirty="0"/>
              <a:t>5</a:t>
            </a:r>
            <a:r>
              <a:rPr lang="zh-CN" altLang="en-US" dirty="0"/>
              <a:t>，但是很耗时</a:t>
            </a:r>
            <a:endParaRPr lang="en-US" altLang="zh-CN" dirty="0"/>
          </a:p>
          <a:p>
            <a:r>
              <a:rPr lang="en-US" altLang="zh-CN" dirty="0" err="1"/>
              <a:t>Vij</a:t>
            </a:r>
            <a:r>
              <a:rPr lang="zh-CN" altLang="en-US" dirty="0"/>
              <a:t>是构建的一个矩阵，后面</a:t>
            </a:r>
            <a:r>
              <a:rPr lang="en-US" altLang="zh-CN" dirty="0"/>
              <a:t>1/r</a:t>
            </a:r>
            <a:r>
              <a:rPr lang="zh-CN" altLang="en-US" dirty="0"/>
              <a:t> 是为了同时训练多个缩放因子，设想放大</a:t>
            </a:r>
            <a:r>
              <a:rPr lang="en-US" altLang="zh-CN" dirty="0"/>
              <a:t>2</a:t>
            </a:r>
            <a:r>
              <a:rPr lang="zh-CN" altLang="en-US" dirty="0"/>
              <a:t>倍和放大</a:t>
            </a:r>
            <a:r>
              <a:rPr lang="en-US" altLang="zh-CN" dirty="0"/>
              <a:t>4</a:t>
            </a:r>
            <a:r>
              <a:rPr lang="zh-CN" altLang="en-US" dirty="0"/>
              <a:t>倍，那么</a:t>
            </a:r>
            <a:r>
              <a:rPr lang="en-US" altLang="zh-CN" dirty="0"/>
              <a:t>2</a:t>
            </a:r>
            <a:r>
              <a:rPr lang="zh-CN" altLang="en-US" dirty="0"/>
              <a:t>倍是</a:t>
            </a:r>
            <a:r>
              <a:rPr lang="en-US" altLang="zh-CN" dirty="0"/>
              <a:t>4</a:t>
            </a:r>
            <a:r>
              <a:rPr lang="zh-CN" altLang="en-US" dirty="0"/>
              <a:t>倍的子集，例如，</a:t>
            </a:r>
            <a:r>
              <a:rPr lang="en-US" altLang="zh-CN" dirty="0"/>
              <a:t>2</a:t>
            </a:r>
            <a:r>
              <a:rPr lang="zh-CN" altLang="en-US" dirty="0"/>
              <a:t>倍的</a:t>
            </a:r>
            <a:r>
              <a:rPr lang="en-US" altLang="zh-CN" dirty="0" err="1"/>
              <a:t>ij</a:t>
            </a:r>
            <a:r>
              <a:rPr lang="zh-CN" altLang="en-US" dirty="0"/>
              <a:t>的权重是</a:t>
            </a:r>
            <a:r>
              <a:rPr lang="en-US" altLang="zh-CN" dirty="0"/>
              <a:t>4</a:t>
            </a:r>
            <a:r>
              <a:rPr lang="zh-CN" altLang="en-US" dirty="0"/>
              <a:t>倍的</a:t>
            </a:r>
            <a:r>
              <a:rPr lang="en-US" altLang="zh-CN" dirty="0"/>
              <a:t>2i</a:t>
            </a:r>
            <a:r>
              <a:rPr lang="zh-CN" altLang="en-US" dirty="0"/>
              <a:t>，</a:t>
            </a:r>
            <a:r>
              <a:rPr lang="en-US" altLang="zh-CN" dirty="0"/>
              <a:t>2j</a:t>
            </a:r>
            <a:r>
              <a:rPr lang="zh-CN" altLang="en-US" dirty="0"/>
              <a:t>的权重，这样训练出来效果不好，所以加一个</a:t>
            </a:r>
            <a:r>
              <a:rPr lang="en-US" altLang="zh-CN" dirty="0"/>
              <a:t>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732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原本矩阵积是要矩阵内部对应元素（元素为数值）相乘得到结果，而这里是对应元素（元素为矩阵）进行卷积得到结果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如图一所示，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 Learning Module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提得特征的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N*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inH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inW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），这里为输入图的高宽，因为是对其进行卷积操作，所以其大小不影响矩阵运算结果。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712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Set14 2014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Manga109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日本漫画数据集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想法直观，主要是比较超分后图片与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groundtruth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图片像素值的差异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SSIM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，公式基于样本  和  之间的三个比较衡量：亮度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(luminance)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、对比度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(contrast)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和结构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(structure)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实验设置：</a:t>
            </a:r>
            <a:r>
              <a:rPr lang="en-US" altLang="zh-CN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 to 4 with stride 0.1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4603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想法直观，主要是比较超分后图片与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groundtruth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图片像素值的差异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SSIM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，公式基于样本  和  之间的三个比较衡量：亮度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(luminance)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、对比度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(contrast)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和结构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(structure)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6D6F35-BB83-4D1A-AEF9-8FC7F9E37C6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502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997200"/>
            <a:ext cx="7772400" cy="1692276"/>
          </a:xfrm>
        </p:spPr>
        <p:txBody>
          <a:bodyPr anchor="b"/>
          <a:lstStyle>
            <a:lvl1pPr algn="ctr">
              <a:defRPr sz="6000">
                <a:solidFill>
                  <a:srgbClr val="2A5989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927600"/>
            <a:ext cx="6858000" cy="342900"/>
          </a:xfrm>
        </p:spPr>
        <p:txBody>
          <a:bodyPr/>
          <a:lstStyle>
            <a:lvl1pPr marL="0" indent="0" algn="ctr">
              <a:buNone/>
              <a:defRPr sz="2400">
                <a:latin typeface="DFKai-SB" panose="03000509000000000000" pitchFamily="65" charset="-120"/>
                <a:ea typeface="DFKai-SB" panose="03000509000000000000" pitchFamily="65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3323493" y="3466407"/>
            <a:ext cx="24899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 userDrawn="1"/>
        </p:nvSpPr>
        <p:spPr>
          <a:xfrm>
            <a:off x="3966693" y="1867437"/>
            <a:ext cx="1210614" cy="1210614"/>
          </a:xfrm>
          <a:prstGeom prst="ellipse">
            <a:avLst/>
          </a:prstGeom>
          <a:solidFill>
            <a:srgbClr val="2A59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080" y="1953051"/>
            <a:ext cx="1045840" cy="104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7380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804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906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318" y="722313"/>
            <a:ext cx="5799564" cy="5816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116" y="365126"/>
            <a:ext cx="7764234" cy="1325563"/>
          </a:xfrm>
        </p:spPr>
        <p:txBody>
          <a:bodyPr/>
          <a:lstStyle>
            <a:lvl1pPr>
              <a:defRPr>
                <a:solidFill>
                  <a:srgbClr val="2A5989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n"/>
              <a:defRPr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  <a:lvl2pPr marL="685800" indent="-228600">
              <a:buFont typeface="Wingdings" panose="05000000000000000000" pitchFamily="2" charset="2"/>
              <a:buChar char="n"/>
              <a:defRPr>
                <a:latin typeface="DFKai-SB" panose="03000509000000000000" pitchFamily="65" charset="-120"/>
                <a:ea typeface="DFKai-SB" panose="03000509000000000000" pitchFamily="65" charset="-120"/>
              </a:defRPr>
            </a:lvl2pPr>
            <a:lvl3pPr marL="1143000" indent="-228600">
              <a:buFont typeface="Wingdings" panose="05000000000000000000" pitchFamily="2" charset="2"/>
              <a:buChar char="n"/>
              <a:defRPr>
                <a:latin typeface="DFKai-SB" panose="03000509000000000000" pitchFamily="65" charset="-120"/>
                <a:ea typeface="DFKai-SB" panose="03000509000000000000" pitchFamily="65" charset="-120"/>
              </a:defRPr>
            </a:lvl3pPr>
            <a:lvl4pPr marL="1600200" indent="-228600">
              <a:buFont typeface="Wingdings" panose="05000000000000000000" pitchFamily="2" charset="2"/>
              <a:buChar char="n"/>
              <a:defRPr>
                <a:latin typeface="DFKai-SB" panose="03000509000000000000" pitchFamily="65" charset="-120"/>
                <a:ea typeface="DFKai-SB" panose="03000509000000000000" pitchFamily="65" charset="-120"/>
              </a:defRPr>
            </a:lvl4pPr>
            <a:lvl5pPr marL="2057400" indent="-228600">
              <a:buFont typeface="Wingdings" panose="05000000000000000000" pitchFamily="2" charset="2"/>
              <a:buChar char="n"/>
              <a:defRPr>
                <a:latin typeface="DFKai-SB" panose="03000509000000000000" pitchFamily="65" charset="-120"/>
                <a:ea typeface="DFKai-SB" panose="03000509000000000000" pitchFamily="65" charset="-12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矩形 7"/>
          <p:cNvSpPr/>
          <p:nvPr userDrawn="1"/>
        </p:nvSpPr>
        <p:spPr>
          <a:xfrm>
            <a:off x="628651" y="478973"/>
            <a:ext cx="122465" cy="972457"/>
          </a:xfrm>
          <a:prstGeom prst="rect">
            <a:avLst/>
          </a:prstGeom>
          <a:solidFill>
            <a:srgbClr val="2A5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2616868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318" y="722313"/>
            <a:ext cx="5799564" cy="5816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6352" y="1709739"/>
            <a:ext cx="7764235" cy="2852737"/>
          </a:xfrm>
        </p:spPr>
        <p:txBody>
          <a:bodyPr anchor="b"/>
          <a:lstStyle>
            <a:lvl1pPr>
              <a:defRPr sz="6000">
                <a:solidFill>
                  <a:srgbClr val="1E4B74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DFKai-SB" panose="03000509000000000000" pitchFamily="65" charset="-120"/>
                <a:cs typeface="Times New Roman" panose="02020603050405020304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623888" y="3483657"/>
            <a:ext cx="122465" cy="972457"/>
          </a:xfrm>
          <a:prstGeom prst="rect">
            <a:avLst/>
          </a:prstGeom>
          <a:solidFill>
            <a:srgbClr val="2A5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矩形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0" cap="flat">
            <a:solidFill>
              <a:srgbClr val="2A598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3046718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348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440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4327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126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590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534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68B0DF-9E95-4FF5-9934-3B6869D759F3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01765-28EA-41EE-8360-4DCDA7AD8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315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Meta-SR: A Magnification-Arbitrary Network for Super-Resolution</a:t>
            </a:r>
            <a:endParaRPr lang="zh-CN" altLang="en-US" sz="3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altLang="zh-CN" sz="1200" dirty="0" err="1"/>
              <a:t>Xuecai</a:t>
            </a:r>
            <a:r>
              <a:rPr lang="en-US" altLang="zh-CN" sz="1200" dirty="0"/>
              <a:t> Hu, </a:t>
            </a:r>
            <a:r>
              <a:rPr lang="en-US" altLang="zh-CN" sz="1200" dirty="0" err="1"/>
              <a:t>Haoyuan</a:t>
            </a:r>
            <a:r>
              <a:rPr lang="en-US" altLang="zh-CN" sz="1200" dirty="0"/>
              <a:t> Mu, </a:t>
            </a:r>
            <a:r>
              <a:rPr lang="en-US" altLang="zh-CN" sz="1200" dirty="0" err="1"/>
              <a:t>Xiangyu</a:t>
            </a:r>
            <a:r>
              <a:rPr lang="en-US" altLang="zh-CN" sz="1200" dirty="0"/>
              <a:t> Zhang, </a:t>
            </a:r>
            <a:r>
              <a:rPr lang="en-US" altLang="zh-CN" sz="1200" dirty="0" err="1"/>
              <a:t>Zilei</a:t>
            </a:r>
            <a:r>
              <a:rPr lang="en-US" altLang="zh-CN" sz="1200" dirty="0"/>
              <a:t> Wang, Jian Sun, and </a:t>
            </a:r>
            <a:r>
              <a:rPr lang="en-US" altLang="zh-CN" sz="1200" dirty="0" err="1"/>
              <a:t>Tieniu</a:t>
            </a:r>
            <a:r>
              <a:rPr lang="en-US" altLang="zh-CN" sz="1200" dirty="0"/>
              <a:t> Tan</a:t>
            </a:r>
          </a:p>
          <a:p>
            <a:r>
              <a:rPr lang="en-US" altLang="zh-CN" sz="1200" dirty="0"/>
              <a:t>CVPR2019</a:t>
            </a:r>
            <a:endParaRPr lang="zh-CN" altLang="en-US" sz="12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6A120B-D298-4629-8DB8-34A24760F231}"/>
              </a:ext>
            </a:extLst>
          </p:cNvPr>
          <p:cNvSpPr txBox="1"/>
          <p:nvPr/>
        </p:nvSpPr>
        <p:spPr>
          <a:xfrm>
            <a:off x="7846358" y="5958541"/>
            <a:ext cx="1898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袁梓</a:t>
            </a:r>
          </a:p>
        </p:txBody>
      </p:sp>
    </p:spTree>
    <p:extLst>
      <p:ext uri="{BB962C8B-B14F-4D97-AF65-F5344CB8AC3E}">
        <p14:creationId xmlns:p14="http://schemas.microsoft.com/office/powerpoint/2010/main" val="3485484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Meta Upscale Module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CN" dirty="0"/>
          </a:p>
          <a:p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6721AD9-C3AF-49C5-9AE9-8E0529DDF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162" y="1561608"/>
            <a:ext cx="5075039" cy="3979572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703AF80-0F1F-4DED-9F18-C8FF7BF24E67}"/>
              </a:ext>
            </a:extLst>
          </p:cNvPr>
          <p:cNvSpPr txBox="1">
            <a:spLocks/>
          </p:cNvSpPr>
          <p:nvPr/>
        </p:nvSpPr>
        <p:spPr>
          <a:xfrm>
            <a:off x="628650" y="184206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Location Projection</a:t>
            </a:r>
          </a:p>
          <a:p>
            <a:r>
              <a:rPr lang="en-US" altLang="zh-CN" sz="2000" dirty="0"/>
              <a:t>Weight Prediction</a:t>
            </a:r>
          </a:p>
          <a:p>
            <a:r>
              <a:rPr lang="en-US" altLang="zh-CN" sz="2000" dirty="0"/>
              <a:t>Feature Mapping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F88B4C9-65F3-4A75-8356-93BC09722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3790048"/>
            <a:ext cx="2711808" cy="42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411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Location Projection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2">
                <a:extLst>
                  <a:ext uri="{FF2B5EF4-FFF2-40B4-BE49-F238E27FC236}">
                    <a16:creationId xmlns:a16="http://schemas.microsoft.com/office/drawing/2014/main" id="{3703AF80-0F1F-4DED-9F18-C8FF7BF24E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8650" y="1861087"/>
                <a:ext cx="3653754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Wingdings" panose="05000000000000000000" pitchFamily="2" charset="2"/>
                  <a:buChar char="n"/>
                  <a:defRPr sz="2800" kern="1200">
                    <a:solidFill>
                      <a:schemeClr val="tx1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Wingdings" panose="05000000000000000000" pitchFamily="2" charset="2"/>
                  <a:buChar char="n"/>
                  <a:defRPr sz="2400" kern="1200">
                    <a:solidFill>
                      <a:schemeClr val="tx1"/>
                    </a:solidFill>
                    <a:latin typeface="DFKai-SB" panose="03000509000000000000" pitchFamily="65" charset="-120"/>
                    <a:ea typeface="DFKai-SB" panose="03000509000000000000" pitchFamily="65" charset="-120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Wingdings" panose="05000000000000000000" pitchFamily="2" charset="2"/>
                  <a:buChar char="n"/>
                  <a:defRPr sz="2000" kern="1200">
                    <a:solidFill>
                      <a:schemeClr val="tx1"/>
                    </a:solidFill>
                    <a:latin typeface="DFKai-SB" panose="03000509000000000000" pitchFamily="65" charset="-120"/>
                    <a:ea typeface="DFKai-SB" panose="03000509000000000000" pitchFamily="65" charset="-120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Wingdings" panose="05000000000000000000" pitchFamily="2" charset="2"/>
                  <a:buChar char="n"/>
                  <a:defRPr sz="1800" kern="1200">
                    <a:solidFill>
                      <a:schemeClr val="tx1"/>
                    </a:solidFill>
                    <a:latin typeface="DFKai-SB" panose="03000509000000000000" pitchFamily="65" charset="-120"/>
                    <a:ea typeface="DFKai-SB" panose="03000509000000000000" pitchFamily="65" charset="-120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Wingdings" panose="05000000000000000000" pitchFamily="2" charset="2"/>
                  <a:buChar char="n"/>
                  <a:defRPr sz="1800" kern="1200">
                    <a:solidFill>
                      <a:schemeClr val="tx1"/>
                    </a:solidFill>
                    <a:latin typeface="DFKai-SB" panose="03000509000000000000" pitchFamily="65" charset="-120"/>
                    <a:ea typeface="DFKai-SB" panose="03000509000000000000" pitchFamily="65" charset="-120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zh-CN" sz="1800" dirty="0"/>
                  <a:t>SR</a:t>
                </a:r>
                <a:r>
                  <a:rPr lang="zh-CN" altLang="en-US" sz="1800" dirty="0"/>
                  <a:t>图像上的像素</a:t>
                </a:r>
                <a14:m>
                  <m:oMath xmlns:m="http://schemas.openxmlformats.org/officeDocument/2006/math">
                    <m:r>
                      <a:rPr lang="zh-CN" altLang="en-US" sz="1800" i="1" dirty="0">
                        <a:latin typeface="Cambria Math" panose="02040503050406030204" pitchFamily="18" charset="0"/>
                      </a:rPr>
                      <m:t>（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b="0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zh-CN" altLang="en-US" sz="1800" i="1" dirty="0">
                        <a:latin typeface="Cambria Math" panose="02040503050406030204" pitchFamily="18" charset="0"/>
                      </a:rPr>
                      <m:t>）</m:t>
                    </m:r>
                  </m:oMath>
                </a14:m>
                <a:endParaRPr lang="en-US" altLang="zh-CN" sz="1800" dirty="0"/>
              </a:p>
              <a:p>
                <a:pPr marL="0" indent="0">
                  <a:buNone/>
                </a:pPr>
                <a:r>
                  <a:rPr lang="en-US" altLang="zh-CN" sz="1800" dirty="0"/>
                  <a:t>LR </a:t>
                </a:r>
                <a:r>
                  <a:rPr lang="zh-CN" altLang="en-US" sz="1800" dirty="0"/>
                  <a:t>图像上的像素</a:t>
                </a:r>
                <a14:m>
                  <m:oMath xmlns:m="http://schemas.openxmlformats.org/officeDocument/2006/math">
                    <m:d>
                      <m:dPr>
                        <m:begChr m:val="（"/>
                        <m:endChr m:val="）"/>
                        <m:ctrlPr>
                          <a:rPr lang="zh-CN" altLang="en-US" sz="18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18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800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altLang="zh-CN" sz="1800" b="0" i="1" dirty="0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altLang="zh-CN" sz="1800" i="1" dirty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CN" sz="18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800" b="0" i="1" dirty="0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p>
                            <m:r>
                              <a:rPr lang="en-US" altLang="zh-CN" sz="1800" b="0" i="1" dirty="0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endParaRPr lang="en-US" altLang="zh-CN" sz="1800" dirty="0"/>
              </a:p>
              <a:p>
                <a:pPr marL="0" indent="0">
                  <a:buNone/>
                </a:pPr>
                <a:r>
                  <a:rPr lang="zh-CN" altLang="en-US" sz="1800" dirty="0"/>
                  <a:t>找到对应关系</a:t>
                </a:r>
                <a:endParaRPr lang="en-US" altLang="zh-CN" sz="1800" dirty="0"/>
              </a:p>
            </p:txBody>
          </p:sp>
        </mc:Choice>
        <mc:Fallback xmlns="">
          <p:sp>
            <p:nvSpPr>
              <p:cNvPr id="9" name="内容占位符 2">
                <a:extLst>
                  <a:ext uri="{FF2B5EF4-FFF2-40B4-BE49-F238E27FC236}">
                    <a16:creationId xmlns:a16="http://schemas.microsoft.com/office/drawing/2014/main" id="{3703AF80-0F1F-4DED-9F18-C8FF7BF24E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861087"/>
                <a:ext cx="3653754" cy="4351338"/>
              </a:xfrm>
              <a:prstGeom prst="rect">
                <a:avLst/>
              </a:prstGeom>
              <a:blipFill>
                <a:blip r:embed="rId3"/>
                <a:stretch>
                  <a:fillRect l="-1336" t="-12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70C6AA66-AC59-4D84-9A62-49CEF1D14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116" y="3620341"/>
            <a:ext cx="3152381" cy="76190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BE235BA-8984-42CE-BD6D-2DDEAAD960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4753" y="1419367"/>
            <a:ext cx="4453500" cy="5200227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E2D9B37-B99E-49F0-A6A3-6115FF34EFC8}"/>
              </a:ext>
            </a:extLst>
          </p:cNvPr>
          <p:cNvSpPr/>
          <p:nvPr/>
        </p:nvSpPr>
        <p:spPr>
          <a:xfrm>
            <a:off x="1620036" y="5319215"/>
            <a:ext cx="517762" cy="4708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4427ECF-7175-49E9-A403-4B89040DF9A5}"/>
              </a:ext>
            </a:extLst>
          </p:cNvPr>
          <p:cNvSpPr/>
          <p:nvPr/>
        </p:nvSpPr>
        <p:spPr>
          <a:xfrm>
            <a:off x="2750024" y="4909783"/>
            <a:ext cx="920154" cy="8802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DF771C9-E9D9-4038-BC0D-DE2C4E1CB33C}"/>
              </a:ext>
            </a:extLst>
          </p:cNvPr>
          <p:cNvSpPr/>
          <p:nvPr/>
        </p:nvSpPr>
        <p:spPr>
          <a:xfrm>
            <a:off x="2799714" y="4960961"/>
            <a:ext cx="107259" cy="10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E60CF94-DFC9-45DE-AA06-815AD2BF36DD}"/>
              </a:ext>
            </a:extLst>
          </p:cNvPr>
          <p:cNvSpPr/>
          <p:nvPr/>
        </p:nvSpPr>
        <p:spPr>
          <a:xfrm>
            <a:off x="2956663" y="4960961"/>
            <a:ext cx="107259" cy="10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100BF0A-9F30-4DCA-9A29-8734540C2177}"/>
              </a:ext>
            </a:extLst>
          </p:cNvPr>
          <p:cNvSpPr/>
          <p:nvPr/>
        </p:nvSpPr>
        <p:spPr>
          <a:xfrm>
            <a:off x="2799714" y="5120963"/>
            <a:ext cx="107259" cy="10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1578D60-2ADC-41DA-AFF2-D1838B8DB225}"/>
              </a:ext>
            </a:extLst>
          </p:cNvPr>
          <p:cNvSpPr/>
          <p:nvPr/>
        </p:nvSpPr>
        <p:spPr>
          <a:xfrm>
            <a:off x="2959899" y="5120604"/>
            <a:ext cx="107259" cy="10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5A95886-092F-48B3-9A07-D5E5CE65ACAB}"/>
              </a:ext>
            </a:extLst>
          </p:cNvPr>
          <p:cNvSpPr/>
          <p:nvPr/>
        </p:nvSpPr>
        <p:spPr>
          <a:xfrm>
            <a:off x="1642523" y="5349923"/>
            <a:ext cx="107259" cy="10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08F4B149-2615-4587-95CC-D95EA7179DF1}"/>
              </a:ext>
            </a:extLst>
          </p:cNvPr>
          <p:cNvSpPr/>
          <p:nvPr/>
        </p:nvSpPr>
        <p:spPr>
          <a:xfrm>
            <a:off x="3002352" y="5768756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/>
              <a:t>SR</a:t>
            </a:r>
            <a:endParaRPr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51C1919-28BE-488C-9ABC-234B1FBAE1B5}"/>
              </a:ext>
            </a:extLst>
          </p:cNvPr>
          <p:cNvSpPr/>
          <p:nvPr/>
        </p:nvSpPr>
        <p:spPr>
          <a:xfrm>
            <a:off x="1696152" y="5790063"/>
            <a:ext cx="407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LR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5440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Weight Prediction</a:t>
            </a:r>
            <a:endParaRPr lang="zh-CN" altLang="en-US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703AF80-0F1F-4DED-9F18-C8FF7BF24E67}"/>
              </a:ext>
            </a:extLst>
          </p:cNvPr>
          <p:cNvSpPr txBox="1">
            <a:spLocks/>
          </p:cNvSpPr>
          <p:nvPr/>
        </p:nvSpPr>
        <p:spPr>
          <a:xfrm>
            <a:off x="628650" y="1861087"/>
            <a:ext cx="36537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91D350A-97B6-4885-B89E-CAB4B9956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184" y="1922508"/>
            <a:ext cx="5061448" cy="262901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B02C2194-1E5B-4BEF-A107-3786F09A90F5}"/>
                  </a:ext>
                </a:extLst>
              </p:cNvPr>
              <p:cNvSpPr/>
              <p:nvPr/>
            </p:nvSpPr>
            <p:spPr>
              <a:xfrm>
                <a:off x="489398" y="1845325"/>
                <a:ext cx="3097368" cy="31616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Meta-Upscale</a:t>
                </a:r>
                <a:r>
                  <a:rPr lang="zh-CN" altLang="en-US" dirty="0"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借助单一网络为任意缩放因子预测相应数量滤波器的权重</a:t>
                </a:r>
                <a:endParaRPr lang="en-US" altLang="zh-CN" dirty="0">
                  <a:latin typeface="华文中宋" panose="02010600040101010101" pitchFamily="2" charset="-122"/>
                  <a:ea typeface="华文中宋" panose="02010600040101010101" pitchFamily="2" charset="-122"/>
                </a:endParaRPr>
              </a:p>
              <a:p>
                <a:pPr marL="285750" indent="-285750">
                  <a:buFont typeface="Wingdings" panose="05000000000000000000" pitchFamily="2" charset="2"/>
                  <a:buChar char="u"/>
                </a:pPr>
                <a:endParaRPr lang="en-US" altLang="zh-CN" dirty="0">
                  <a:latin typeface="+mn-ea"/>
                </a:endParaRPr>
              </a:p>
              <a:p>
                <a:pPr marL="285750" indent="-285750">
                  <a:buFont typeface="Wingdings" panose="05000000000000000000" pitchFamily="2" charset="2"/>
                  <a:buChar char="u"/>
                </a:pPr>
                <a:endParaRPr lang="en-US" altLang="zh-CN" dirty="0">
                  <a:latin typeface="+mn-ea"/>
                </a:endParaRPr>
              </a:p>
              <a:p>
                <a:pPr marL="285750" indent="-285750">
                  <a:buFont typeface="Wingdings" panose="05000000000000000000" pitchFamily="2" charset="2"/>
                  <a:buChar char="u"/>
                </a:pPr>
                <a:endParaRPr lang="en-US" altLang="zh-CN" dirty="0">
                  <a:latin typeface="+mn-ea"/>
                </a:endParaRPr>
              </a:p>
              <a:p>
                <a:pPr marL="285750" indent="-285750">
                  <a:buFont typeface="Wingdings" panose="05000000000000000000" pitchFamily="2" charset="2"/>
                  <a:buChar char="u"/>
                </a:pPr>
                <a:endParaRPr lang="en-US" altLang="zh-CN" dirty="0">
                  <a:latin typeface="+mn-ea"/>
                </a:endParaRPr>
              </a:p>
              <a:p>
                <a:pPr marL="285750" indent="-285750">
                  <a:buFont typeface="Wingdings" panose="05000000000000000000" pitchFamily="2" charset="2"/>
                  <a:buChar char="u"/>
                </a:pPr>
                <a:endParaRPr lang="en-US" altLang="zh-CN" dirty="0">
                  <a:latin typeface="+mn-ea"/>
                </a:endParaRPr>
              </a:p>
              <a:p>
                <a:pPr marL="285750" indent="-285750">
                  <a:buFont typeface="Wingdings" panose="05000000000000000000" pitchFamily="2" charset="2"/>
                  <a:buChar char="u"/>
                </a:pPr>
                <a:endParaRPr lang="en-US" altLang="zh-CN" dirty="0">
                  <a:latin typeface="+mn-ea"/>
                </a:endParaRPr>
              </a:p>
              <a:p>
                <a:pPr marL="285750" indent="-285750">
                  <a:buFont typeface="Wingdings" panose="05000000000000000000" pitchFamily="2" charset="2"/>
                  <a:buChar char="u"/>
                </a:pPr>
                <a:r>
                  <a:rPr lang="zh-CN" altLang="en-US" dirty="0"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为了同时训练多个缩放因子</a:t>
                </a:r>
                <a:r>
                  <a:rPr lang="en-US" altLang="zh-CN" dirty="0">
                    <a:latin typeface="华文中宋" panose="02010600040101010101" pitchFamily="2" charset="-122"/>
                    <a:ea typeface="华文中宋" panose="02010600040101010101" pitchFamily="2" charset="-122"/>
                    <a:cs typeface="Times New Roman" panose="02020603050405020304" pitchFamily="18" charset="0"/>
                  </a:rPr>
                  <a:t>r</a:t>
                </a:r>
                <a:r>
                  <a:rPr lang="zh-CN" altLang="en-US" dirty="0"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，将其加入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endParaRPr lang="zh-CN" altLang="en-US" dirty="0">
                  <a:latin typeface="华文中宋" panose="02010600040101010101" pitchFamily="2" charset="-122"/>
                  <a:ea typeface="华文中宋" panose="02010600040101010101" pitchFamily="2" charset="-122"/>
                </a:endParaRPr>
              </a:p>
            </p:txBody>
          </p:sp>
        </mc:Choice>
        <mc:Fallback xmlns="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B02C2194-1E5B-4BEF-A107-3786F09A90F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398" y="1845325"/>
                <a:ext cx="3097368" cy="3161635"/>
              </a:xfrm>
              <a:prstGeom prst="rect">
                <a:avLst/>
              </a:prstGeom>
              <a:blipFill>
                <a:blip r:embed="rId4"/>
                <a:stretch>
                  <a:fillRect l="-1181" t="-1158" b="-15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>
            <a:extLst>
              <a:ext uri="{FF2B5EF4-FFF2-40B4-BE49-F238E27FC236}">
                <a16:creationId xmlns:a16="http://schemas.microsoft.com/office/drawing/2014/main" id="{2452F5A9-B889-440F-A919-4A0BC3855C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655" y="2784417"/>
            <a:ext cx="2294854" cy="54664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49D239A-FA32-41E6-BECA-2657CD2509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0655" y="5089878"/>
            <a:ext cx="3126534" cy="84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989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 Mapping</a:t>
            </a:r>
            <a:endParaRPr lang="zh-CN" altLang="en-US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703AF80-0F1F-4DED-9F18-C8FF7BF24E67}"/>
              </a:ext>
            </a:extLst>
          </p:cNvPr>
          <p:cNvSpPr txBox="1">
            <a:spLocks/>
          </p:cNvSpPr>
          <p:nvPr/>
        </p:nvSpPr>
        <p:spPr>
          <a:xfrm>
            <a:off x="628650" y="1861087"/>
            <a:ext cx="36537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02C2194-1E5B-4BEF-A107-3786F09A90F5}"/>
              </a:ext>
            </a:extLst>
          </p:cNvPr>
          <p:cNvSpPr/>
          <p:nvPr/>
        </p:nvSpPr>
        <p:spPr>
          <a:xfrm>
            <a:off x="489398" y="1845325"/>
            <a:ext cx="3097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A1B2E9-EEC6-4DF7-97A2-A2FA3E8C0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315" y="2255945"/>
            <a:ext cx="3999370" cy="4474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26AD04F4-12B2-43A9-955D-28DD66D1341B}"/>
                  </a:ext>
                </a:extLst>
              </p:cNvPr>
              <p:cNvSpPr/>
              <p:nvPr/>
            </p:nvSpPr>
            <p:spPr>
              <a:xfrm>
                <a:off x="701897" y="1754327"/>
                <a:ext cx="5679585" cy="3742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rgbClr val="333333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将</a:t>
                </a:r>
                <a:r>
                  <a:rPr lang="en-US" altLang="zh-CN" dirty="0">
                    <a:solidFill>
                      <a:srgbClr val="333333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LR</a:t>
                </a:r>
                <a:r>
                  <a:rPr lang="zh-CN" altLang="en-US" dirty="0">
                    <a:solidFill>
                      <a:srgbClr val="333333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图像提取的特征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1" i="1" smtClean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  <a:ea typeface="华文中宋" panose="02010600040101010101" pitchFamily="2" charset="-122"/>
                          </a:rPr>
                        </m:ctrlPr>
                      </m:sSupPr>
                      <m:e>
                        <m:r>
                          <a:rPr lang="en-US" altLang="zh-CN" b="1" i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  <a:ea typeface="华文中宋" panose="02010600040101010101" pitchFamily="2" charset="-122"/>
                          </a:rPr>
                          <m:t>𝐅</m:t>
                        </m:r>
                      </m:e>
                      <m:sup>
                        <m:r>
                          <a:rPr lang="en-US" altLang="zh-CN" b="1" i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  <a:ea typeface="华文中宋" panose="02010600040101010101" pitchFamily="2" charset="-122"/>
                          </a:rPr>
                          <m:t>𝐋𝐑</m:t>
                        </m:r>
                      </m:sup>
                    </m:sSup>
                  </m:oMath>
                </a14:m>
                <a:r>
                  <a:rPr lang="zh-CN" altLang="en-US" dirty="0">
                    <a:solidFill>
                      <a:srgbClr val="333333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映射到 </a:t>
                </a:r>
                <a:r>
                  <a:rPr lang="en-US" altLang="zh-CN" dirty="0">
                    <a:solidFill>
                      <a:srgbClr val="333333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SR</a:t>
                </a:r>
                <a:r>
                  <a:rPr lang="zh-CN" altLang="en-US" dirty="0">
                    <a:solidFill>
                      <a:srgbClr val="333333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图像上</a:t>
                </a:r>
                <a:endParaRPr lang="zh-CN" altLang="en-US" dirty="0">
                  <a:latin typeface="华文中宋" panose="02010600040101010101" pitchFamily="2" charset="-122"/>
                  <a:ea typeface="华文中宋" panose="02010600040101010101" pitchFamily="2" charset="-122"/>
                </a:endParaRPr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26AD04F4-12B2-43A9-955D-28DD66D1341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897" y="1754327"/>
                <a:ext cx="5679585" cy="374270"/>
              </a:xfrm>
              <a:prstGeom prst="rect">
                <a:avLst/>
              </a:prstGeom>
              <a:blipFill>
                <a:blip r:embed="rId4"/>
                <a:stretch>
                  <a:fillRect l="-858" t="-8197" b="-262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图片 9">
            <a:extLst>
              <a:ext uri="{FF2B5EF4-FFF2-40B4-BE49-F238E27FC236}">
                <a16:creationId xmlns:a16="http://schemas.microsoft.com/office/drawing/2014/main" id="{49DC8279-7773-4187-97E4-D621540D97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7953" y="2875415"/>
            <a:ext cx="4328094" cy="3622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885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703AF80-0F1F-4DED-9F18-C8FF7BF24E67}"/>
              </a:ext>
            </a:extLst>
          </p:cNvPr>
          <p:cNvSpPr txBox="1">
            <a:spLocks/>
          </p:cNvSpPr>
          <p:nvPr/>
        </p:nvSpPr>
        <p:spPr>
          <a:xfrm>
            <a:off x="628650" y="1861087"/>
            <a:ext cx="36537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02C2194-1E5B-4BEF-A107-3786F09A90F5}"/>
              </a:ext>
            </a:extLst>
          </p:cNvPr>
          <p:cNvSpPr/>
          <p:nvPr/>
        </p:nvSpPr>
        <p:spPr>
          <a:xfrm>
            <a:off x="489398" y="1845325"/>
            <a:ext cx="3097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65AD7A2-6BBA-48C1-B3DA-A5D5982E3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5635944" cy="4744855"/>
          </a:xfrm>
          <a:prstGeom prst="rect">
            <a:avLst/>
          </a:prstGeom>
        </p:spPr>
      </p:pic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D61D05E4-DE74-4EF5-B896-42885A579BC9}"/>
              </a:ext>
            </a:extLst>
          </p:cNvPr>
          <p:cNvCxnSpPr>
            <a:cxnSpLocks/>
          </p:cNvCxnSpPr>
          <p:nvPr/>
        </p:nvCxnSpPr>
        <p:spPr>
          <a:xfrm flipV="1">
            <a:off x="3792828" y="4247782"/>
            <a:ext cx="2685245" cy="218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FAFC050E-72F6-44EC-A35E-D7A0C2C079D8}"/>
              </a:ext>
            </a:extLst>
          </p:cNvPr>
          <p:cNvSpPr txBox="1"/>
          <p:nvPr/>
        </p:nvSpPr>
        <p:spPr>
          <a:xfrm>
            <a:off x="6478073" y="4063116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Projection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3F666B25-A3ED-4AD7-8396-55693B937CAD}"/>
              </a:ext>
            </a:extLst>
          </p:cNvPr>
          <p:cNvCxnSpPr>
            <a:cxnSpLocks/>
          </p:cNvCxnSpPr>
          <p:nvPr/>
        </p:nvCxnSpPr>
        <p:spPr>
          <a:xfrm flipV="1">
            <a:off x="4708492" y="5109227"/>
            <a:ext cx="169535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9CD9C80E-9066-49E1-92EE-E1BDC4752184}"/>
              </a:ext>
            </a:extLst>
          </p:cNvPr>
          <p:cNvSpPr txBox="1"/>
          <p:nvPr/>
        </p:nvSpPr>
        <p:spPr>
          <a:xfrm>
            <a:off x="6478073" y="4899250"/>
            <a:ext cx="1852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Weight Prediction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DDEC21BD-94B7-4BCC-AC52-1E9A0C9626E8}"/>
              </a:ext>
            </a:extLst>
          </p:cNvPr>
          <p:cNvCxnSpPr>
            <a:cxnSpLocks/>
          </p:cNvCxnSpPr>
          <p:nvPr/>
        </p:nvCxnSpPr>
        <p:spPr>
          <a:xfrm>
            <a:off x="4287773" y="5396857"/>
            <a:ext cx="2190300" cy="375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901F6B9B-91D4-4FB5-AE69-90D4B9F214FC}"/>
              </a:ext>
            </a:extLst>
          </p:cNvPr>
          <p:cNvSpPr txBox="1"/>
          <p:nvPr/>
        </p:nvSpPr>
        <p:spPr>
          <a:xfrm>
            <a:off x="6463693" y="5607140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Mapping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840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</a:p>
        </p:txBody>
      </p:sp>
    </p:spTree>
    <p:extLst>
      <p:ext uri="{BB962C8B-B14F-4D97-AF65-F5344CB8AC3E}">
        <p14:creationId xmlns:p14="http://schemas.microsoft.com/office/powerpoint/2010/main" val="3350753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703AF80-0F1F-4DED-9F18-C8FF7BF24E67}"/>
              </a:ext>
            </a:extLst>
          </p:cNvPr>
          <p:cNvSpPr txBox="1">
            <a:spLocks/>
          </p:cNvSpPr>
          <p:nvPr/>
        </p:nvSpPr>
        <p:spPr>
          <a:xfrm>
            <a:off x="628650" y="1861087"/>
            <a:ext cx="36537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02C2194-1E5B-4BEF-A107-3786F09A90F5}"/>
              </a:ext>
            </a:extLst>
          </p:cNvPr>
          <p:cNvSpPr/>
          <p:nvPr/>
        </p:nvSpPr>
        <p:spPr>
          <a:xfrm>
            <a:off x="489398" y="1845325"/>
            <a:ext cx="3097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12492BBD-C714-4442-91F3-E1AABA64F744}"/>
              </a:ext>
            </a:extLst>
          </p:cNvPr>
          <p:cNvSpPr txBox="1">
            <a:spLocks/>
          </p:cNvSpPr>
          <p:nvPr/>
        </p:nvSpPr>
        <p:spPr>
          <a:xfrm>
            <a:off x="628650" y="184206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/>
              <a:t>训练集：</a:t>
            </a:r>
            <a:r>
              <a:rPr lang="en-US" altLang="zh-CN" sz="2000" dirty="0"/>
              <a:t>DIV2K  2017</a:t>
            </a:r>
            <a:r>
              <a:rPr lang="zh-CN" altLang="en-US" sz="2000" dirty="0"/>
              <a:t>年发布的一个高质量的数据集，</a:t>
            </a:r>
            <a:r>
              <a:rPr lang="en-US" altLang="zh-CN" sz="2000" dirty="0"/>
              <a:t>1000</a:t>
            </a:r>
            <a:r>
              <a:rPr lang="zh-CN" altLang="en-US" sz="2000" dirty="0"/>
              <a:t>张图片</a:t>
            </a:r>
            <a:endParaRPr lang="en-US" altLang="zh-CN" sz="2000" dirty="0"/>
          </a:p>
          <a:p>
            <a:r>
              <a:rPr lang="zh-CN" altLang="en-US" sz="2000" dirty="0"/>
              <a:t>测试集：</a:t>
            </a:r>
            <a:r>
              <a:rPr lang="en-US" altLang="zh-CN" sz="2000" dirty="0"/>
              <a:t>4</a:t>
            </a:r>
            <a:r>
              <a:rPr lang="zh-CN" altLang="en-US" sz="2000" dirty="0"/>
              <a:t>个标准的</a:t>
            </a:r>
            <a:r>
              <a:rPr lang="en-US" altLang="zh-CN" sz="2000" dirty="0"/>
              <a:t>benchmark</a:t>
            </a:r>
            <a:r>
              <a:rPr lang="zh-CN" altLang="en-US" sz="2000" dirty="0"/>
              <a:t>：</a:t>
            </a:r>
            <a:r>
              <a:rPr lang="en-US" altLang="zh-CN" sz="2000" dirty="0"/>
              <a:t>Set14</a:t>
            </a:r>
            <a:r>
              <a:rPr lang="zh-CN" altLang="en-US" sz="2000" dirty="0"/>
              <a:t>，</a:t>
            </a:r>
            <a:r>
              <a:rPr lang="en-US" altLang="zh-CN" sz="2000" dirty="0"/>
              <a:t> B100</a:t>
            </a:r>
            <a:r>
              <a:rPr lang="zh-CN" altLang="en-US" sz="2000" dirty="0"/>
              <a:t>，</a:t>
            </a:r>
            <a:r>
              <a:rPr lang="en-US" altLang="zh-CN" sz="2000" dirty="0"/>
              <a:t> Manga109 </a:t>
            </a:r>
            <a:r>
              <a:rPr lang="zh-CN" altLang="en-US" sz="2000" dirty="0"/>
              <a:t>，</a:t>
            </a:r>
            <a:r>
              <a:rPr lang="en-US" altLang="zh-CN" sz="2000" dirty="0"/>
              <a:t>DIV2K </a:t>
            </a:r>
          </a:p>
          <a:p>
            <a:r>
              <a:rPr lang="zh-CN" altLang="en-US" sz="2000" dirty="0"/>
              <a:t>评价指标：</a:t>
            </a:r>
            <a:endParaRPr lang="en-US" altLang="zh-CN" sz="2000" dirty="0"/>
          </a:p>
          <a:p>
            <a:pPr lvl="1"/>
            <a:r>
              <a:rPr lang="en-US" altLang="zh-CN" sz="1600" dirty="0"/>
              <a:t>PSNR</a:t>
            </a:r>
            <a:r>
              <a:rPr lang="zh-CN" altLang="en-US" sz="1600" dirty="0"/>
              <a:t>（峰值信噪比）</a:t>
            </a:r>
            <a:endParaRPr lang="en-US" altLang="zh-CN" sz="1600" dirty="0"/>
          </a:p>
          <a:p>
            <a:pPr lvl="1"/>
            <a:r>
              <a:rPr lang="en-US" altLang="zh-CN" sz="1600" dirty="0"/>
              <a:t>SSIM </a:t>
            </a:r>
            <a:r>
              <a:rPr lang="zh-CN" altLang="en-US" sz="1600" dirty="0"/>
              <a:t>（结构相似性）</a:t>
            </a:r>
            <a:endParaRPr lang="en-US" altLang="zh-CN" sz="1600" dirty="0"/>
          </a:p>
          <a:p>
            <a:pPr lvl="1"/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40286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703AF80-0F1F-4DED-9F18-C8FF7BF24E67}"/>
              </a:ext>
            </a:extLst>
          </p:cNvPr>
          <p:cNvSpPr txBox="1">
            <a:spLocks/>
          </p:cNvSpPr>
          <p:nvPr/>
        </p:nvSpPr>
        <p:spPr>
          <a:xfrm>
            <a:off x="628650" y="1861087"/>
            <a:ext cx="36537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02C2194-1E5B-4BEF-A107-3786F09A90F5}"/>
              </a:ext>
            </a:extLst>
          </p:cNvPr>
          <p:cNvSpPr/>
          <p:nvPr/>
        </p:nvSpPr>
        <p:spPr>
          <a:xfrm>
            <a:off x="489398" y="1845325"/>
            <a:ext cx="3097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2D1C54-56FD-402B-A267-BB0A8F424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324" y="1565843"/>
            <a:ext cx="4414292" cy="4759496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6F367062-7338-4D74-9DBA-27784A055693}"/>
              </a:ext>
            </a:extLst>
          </p:cNvPr>
          <p:cNvSpPr txBox="1">
            <a:spLocks/>
          </p:cNvSpPr>
          <p:nvPr/>
        </p:nvSpPr>
        <p:spPr>
          <a:xfrm>
            <a:off x="628650" y="1842060"/>
            <a:ext cx="333079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/>
              <a:t>不同模型在任意缩放因子上进行实验</a:t>
            </a:r>
            <a:endParaRPr lang="en-US" altLang="zh-CN" sz="2000" dirty="0"/>
          </a:p>
          <a:p>
            <a:r>
              <a:rPr lang="zh-CN" altLang="en-US" sz="2000" dirty="0"/>
              <a:t>指标：</a:t>
            </a:r>
            <a:r>
              <a:rPr lang="en-US" altLang="zh-CN" sz="2000" dirty="0"/>
              <a:t>PSNR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20111235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703AF80-0F1F-4DED-9F18-C8FF7BF24E67}"/>
              </a:ext>
            </a:extLst>
          </p:cNvPr>
          <p:cNvSpPr txBox="1">
            <a:spLocks/>
          </p:cNvSpPr>
          <p:nvPr/>
        </p:nvSpPr>
        <p:spPr>
          <a:xfrm>
            <a:off x="628650" y="1861087"/>
            <a:ext cx="36537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02C2194-1E5B-4BEF-A107-3786F09A90F5}"/>
              </a:ext>
            </a:extLst>
          </p:cNvPr>
          <p:cNvSpPr/>
          <p:nvPr/>
        </p:nvSpPr>
        <p:spPr>
          <a:xfrm>
            <a:off x="489398" y="1845325"/>
            <a:ext cx="3097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EA057D9-FFE4-4C81-8444-98B9AC368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78" y="2437586"/>
            <a:ext cx="8122024" cy="140529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CFB9717-07F7-49F5-B0D9-169C019A257C}"/>
              </a:ext>
            </a:extLst>
          </p:cNvPr>
          <p:cNvSpPr/>
          <p:nvPr/>
        </p:nvSpPr>
        <p:spPr>
          <a:xfrm>
            <a:off x="489398" y="1772124"/>
            <a:ext cx="36008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latin typeface="NimbusRomNo9L-Medi"/>
              </a:rPr>
              <a:t>ComparisonWith</a:t>
            </a:r>
            <a:r>
              <a:rPr lang="en-US" altLang="zh-CN" dirty="0">
                <a:latin typeface="NimbusRomNo9L-Medi"/>
              </a:rPr>
              <a:t> The SOTA Methods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86223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703AF80-0F1F-4DED-9F18-C8FF7BF24E67}"/>
              </a:ext>
            </a:extLst>
          </p:cNvPr>
          <p:cNvSpPr txBox="1">
            <a:spLocks/>
          </p:cNvSpPr>
          <p:nvPr/>
        </p:nvSpPr>
        <p:spPr>
          <a:xfrm>
            <a:off x="628650" y="1861087"/>
            <a:ext cx="36537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02C2194-1E5B-4BEF-A107-3786F09A90F5}"/>
              </a:ext>
            </a:extLst>
          </p:cNvPr>
          <p:cNvSpPr/>
          <p:nvPr/>
        </p:nvSpPr>
        <p:spPr>
          <a:xfrm>
            <a:off x="489398" y="1845325"/>
            <a:ext cx="3097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F51B21-D6F2-4270-8739-B0B8C2764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08" y="2167776"/>
            <a:ext cx="8011249" cy="302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461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918541" y="2009105"/>
            <a:ext cx="3344704" cy="754948"/>
            <a:chOff x="875762" y="746974"/>
            <a:chExt cx="4507607" cy="1017432"/>
          </a:xfrm>
        </p:grpSpPr>
        <p:sp>
          <p:nvSpPr>
            <p:cNvPr id="5" name="椭圆 4"/>
            <p:cNvSpPr/>
            <p:nvPr/>
          </p:nvSpPr>
          <p:spPr>
            <a:xfrm>
              <a:off x="875762" y="746974"/>
              <a:ext cx="811369" cy="811369"/>
            </a:xfrm>
            <a:prstGeom prst="ellipse">
              <a:avLst/>
            </a:prstGeom>
            <a:solidFill>
              <a:srgbClr val="4764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i="1" dirty="0">
                  <a:latin typeface="Rockwell" panose="02060603020205020403" pitchFamily="18" charset="0"/>
                </a:rPr>
                <a:t>1</a:t>
              </a:r>
              <a:endParaRPr lang="zh-CN" altLang="en-US" sz="4000" i="1" dirty="0">
                <a:latin typeface="Rockwell" panose="02060603020205020403" pitchFamily="18" charset="0"/>
              </a:endParaRPr>
            </a:p>
          </p:txBody>
        </p:sp>
        <p:cxnSp>
          <p:nvCxnSpPr>
            <p:cNvPr id="6" name="直接连接符 5"/>
            <p:cNvCxnSpPr>
              <a:stCxn id="5" idx="5"/>
            </p:cNvCxnSpPr>
            <p:nvPr/>
          </p:nvCxnSpPr>
          <p:spPr>
            <a:xfrm>
              <a:off x="1568309" y="1439521"/>
              <a:ext cx="350643" cy="324885"/>
            </a:xfrm>
            <a:prstGeom prst="line">
              <a:avLst/>
            </a:prstGeom>
            <a:ln w="28575">
              <a:solidFill>
                <a:srgbClr val="4764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1918952" y="1764406"/>
              <a:ext cx="3464417" cy="0"/>
            </a:xfrm>
            <a:prstGeom prst="line">
              <a:avLst/>
            </a:prstGeom>
            <a:ln w="28575">
              <a:solidFill>
                <a:srgbClr val="4764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组合 7"/>
          <p:cNvGrpSpPr/>
          <p:nvPr/>
        </p:nvGrpSpPr>
        <p:grpSpPr>
          <a:xfrm>
            <a:off x="918541" y="4155460"/>
            <a:ext cx="3344704" cy="754948"/>
            <a:chOff x="875762" y="746974"/>
            <a:chExt cx="4507607" cy="1017432"/>
          </a:xfrm>
        </p:grpSpPr>
        <p:sp>
          <p:nvSpPr>
            <p:cNvPr id="9" name="椭圆 8"/>
            <p:cNvSpPr/>
            <p:nvPr/>
          </p:nvSpPr>
          <p:spPr>
            <a:xfrm>
              <a:off x="875762" y="746974"/>
              <a:ext cx="811369" cy="811369"/>
            </a:xfrm>
            <a:prstGeom prst="ellipse">
              <a:avLst/>
            </a:prstGeom>
            <a:solidFill>
              <a:srgbClr val="4764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i="1" dirty="0">
                  <a:latin typeface="Rockwell" panose="02060603020205020403" pitchFamily="18" charset="0"/>
                </a:rPr>
                <a:t>3</a:t>
              </a:r>
              <a:endParaRPr lang="zh-CN" altLang="en-US" sz="4000" i="1" dirty="0">
                <a:latin typeface="Rockwell" panose="02060603020205020403" pitchFamily="18" charset="0"/>
              </a:endParaRPr>
            </a:p>
          </p:txBody>
        </p:sp>
        <p:cxnSp>
          <p:nvCxnSpPr>
            <p:cNvPr id="10" name="直接连接符 9"/>
            <p:cNvCxnSpPr>
              <a:stCxn id="9" idx="5"/>
            </p:cNvCxnSpPr>
            <p:nvPr/>
          </p:nvCxnSpPr>
          <p:spPr>
            <a:xfrm>
              <a:off x="1568309" y="1439521"/>
              <a:ext cx="350643" cy="324885"/>
            </a:xfrm>
            <a:prstGeom prst="line">
              <a:avLst/>
            </a:prstGeom>
            <a:ln w="28575">
              <a:solidFill>
                <a:srgbClr val="4764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1918952" y="1764406"/>
              <a:ext cx="3464417" cy="0"/>
            </a:xfrm>
            <a:prstGeom prst="line">
              <a:avLst/>
            </a:prstGeom>
            <a:ln w="28575">
              <a:solidFill>
                <a:srgbClr val="4764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918541" y="3074347"/>
            <a:ext cx="3344704" cy="754948"/>
            <a:chOff x="875762" y="746974"/>
            <a:chExt cx="4507607" cy="1017432"/>
          </a:xfrm>
        </p:grpSpPr>
        <p:sp>
          <p:nvSpPr>
            <p:cNvPr id="13" name="椭圆 12"/>
            <p:cNvSpPr/>
            <p:nvPr/>
          </p:nvSpPr>
          <p:spPr>
            <a:xfrm>
              <a:off x="875762" y="746974"/>
              <a:ext cx="811369" cy="811369"/>
            </a:xfrm>
            <a:prstGeom prst="ellipse">
              <a:avLst/>
            </a:prstGeom>
            <a:solidFill>
              <a:srgbClr val="4764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i="1" dirty="0">
                  <a:latin typeface="Rockwell" panose="02060603020205020403" pitchFamily="18" charset="0"/>
                </a:rPr>
                <a:t>2</a:t>
              </a:r>
              <a:endParaRPr lang="zh-CN" altLang="en-US" sz="4000" i="1" dirty="0">
                <a:latin typeface="Rockwell" panose="02060603020205020403" pitchFamily="18" charset="0"/>
              </a:endParaRPr>
            </a:p>
          </p:txBody>
        </p:sp>
        <p:cxnSp>
          <p:nvCxnSpPr>
            <p:cNvPr id="14" name="直接连接符 13"/>
            <p:cNvCxnSpPr>
              <a:stCxn id="13" idx="5"/>
            </p:cNvCxnSpPr>
            <p:nvPr/>
          </p:nvCxnSpPr>
          <p:spPr>
            <a:xfrm>
              <a:off x="1568309" y="1439521"/>
              <a:ext cx="350643" cy="324885"/>
            </a:xfrm>
            <a:prstGeom prst="line">
              <a:avLst/>
            </a:prstGeom>
            <a:ln w="28575">
              <a:solidFill>
                <a:srgbClr val="4764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918952" y="1764406"/>
              <a:ext cx="3464417" cy="0"/>
            </a:xfrm>
            <a:prstGeom prst="line">
              <a:avLst/>
            </a:prstGeom>
            <a:ln w="28575">
              <a:solidFill>
                <a:srgbClr val="4764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文本框 19"/>
          <p:cNvSpPr txBox="1"/>
          <p:nvPr/>
        </p:nvSpPr>
        <p:spPr>
          <a:xfrm>
            <a:off x="1692602" y="2403823"/>
            <a:ext cx="25467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相关知识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0E0E2BE-0596-4188-838A-299BC77A8CEB}"/>
              </a:ext>
            </a:extLst>
          </p:cNvPr>
          <p:cNvSpPr txBox="1"/>
          <p:nvPr/>
        </p:nvSpPr>
        <p:spPr>
          <a:xfrm>
            <a:off x="1692601" y="3506611"/>
            <a:ext cx="25467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论文内容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8A021D6D-8F17-4833-9FCF-A75B7B6ED053}"/>
              </a:ext>
            </a:extLst>
          </p:cNvPr>
          <p:cNvSpPr txBox="1"/>
          <p:nvPr/>
        </p:nvSpPr>
        <p:spPr>
          <a:xfrm>
            <a:off x="1692600" y="4515931"/>
            <a:ext cx="25467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实验结果</a:t>
            </a:r>
          </a:p>
        </p:txBody>
      </p:sp>
    </p:spTree>
    <p:extLst>
      <p:ext uri="{BB962C8B-B14F-4D97-AF65-F5344CB8AC3E}">
        <p14:creationId xmlns:p14="http://schemas.microsoft.com/office/powerpoint/2010/main" val="38507121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703AF80-0F1F-4DED-9F18-C8FF7BF24E67}"/>
              </a:ext>
            </a:extLst>
          </p:cNvPr>
          <p:cNvSpPr txBox="1">
            <a:spLocks/>
          </p:cNvSpPr>
          <p:nvPr/>
        </p:nvSpPr>
        <p:spPr>
          <a:xfrm>
            <a:off x="628650" y="1861087"/>
            <a:ext cx="36537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800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02C2194-1E5B-4BEF-A107-3786F09A90F5}"/>
              </a:ext>
            </a:extLst>
          </p:cNvPr>
          <p:cNvSpPr/>
          <p:nvPr/>
        </p:nvSpPr>
        <p:spPr>
          <a:xfrm>
            <a:off x="489398" y="1845325"/>
            <a:ext cx="3097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A893DE1-6569-4075-98C2-3798F9369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974" y="1471346"/>
            <a:ext cx="7005918" cy="513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989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感谢您的聆听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谢谢！</a:t>
            </a:r>
          </a:p>
        </p:txBody>
      </p:sp>
    </p:spTree>
    <p:extLst>
      <p:ext uri="{BB962C8B-B14F-4D97-AF65-F5344CB8AC3E}">
        <p14:creationId xmlns:p14="http://schemas.microsoft.com/office/powerpoint/2010/main" val="2282705355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相关知识</a:t>
            </a:r>
          </a:p>
        </p:txBody>
      </p:sp>
    </p:spTree>
    <p:extLst>
      <p:ext uri="{BB962C8B-B14F-4D97-AF65-F5344CB8AC3E}">
        <p14:creationId xmlns:p14="http://schemas.microsoft.com/office/powerpoint/2010/main" val="1512537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单一图像超分辨率（</a:t>
            </a:r>
            <a:r>
              <a:rPr lang="en-US" altLang="zh-CN" dirty="0"/>
              <a:t> Single Image Super-Resolution</a:t>
            </a:r>
            <a:r>
              <a:rPr lang="zh-CN" altLang="en-US" dirty="0"/>
              <a:t>，</a:t>
            </a:r>
            <a:r>
              <a:rPr lang="en-US" altLang="zh-CN" dirty="0"/>
              <a:t>SISR 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  Low Resolution         Super-Resolution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128B1B19-CB40-4678-864E-B6D64ECBA3C1}"/>
              </a:ext>
            </a:extLst>
          </p:cNvPr>
          <p:cNvCxnSpPr/>
          <p:nvPr/>
        </p:nvCxnSpPr>
        <p:spPr>
          <a:xfrm>
            <a:off x="3721995" y="5917842"/>
            <a:ext cx="528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B7C22C97-3EF7-47F6-9693-D38335B92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8857" y="2693220"/>
            <a:ext cx="3636583" cy="261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10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任意缩放因子的单一图像超分辨率（</a:t>
            </a:r>
            <a:r>
              <a:rPr lang="en-US" altLang="zh-CN" dirty="0"/>
              <a:t>Arbitrary scale factor for SISR 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  Low Resolution         Super-Resolution</a:t>
            </a:r>
          </a:p>
          <a:p>
            <a:pPr marL="457200" lvl="1" indent="0">
              <a:buNone/>
            </a:pPr>
            <a:r>
              <a:rPr lang="en-US" altLang="zh-CN" sz="1400" dirty="0">
                <a:solidFill>
                  <a:srgbClr val="FF0000"/>
                </a:solidFill>
              </a:rPr>
              <a:t>                                           r</a:t>
            </a:r>
            <a:r>
              <a:rPr lang="zh-CN" altLang="en-US" sz="1400" dirty="0">
                <a:solidFill>
                  <a:srgbClr val="FF0000"/>
                </a:solidFill>
              </a:rPr>
              <a:t>可以任意改变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128B1B19-CB40-4678-864E-B6D64ECBA3C1}"/>
              </a:ext>
            </a:extLst>
          </p:cNvPr>
          <p:cNvCxnSpPr/>
          <p:nvPr/>
        </p:nvCxnSpPr>
        <p:spPr>
          <a:xfrm>
            <a:off x="3728433" y="5544355"/>
            <a:ext cx="528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50" name="Picture 2" descr="https://img.chainnews.com/material/images/9ab7bd2afed0b0139d6bb23918122b3f.jpg">
            <a:extLst>
              <a:ext uri="{FF2B5EF4-FFF2-40B4-BE49-F238E27FC236}">
                <a16:creationId xmlns:a16="http://schemas.microsoft.com/office/drawing/2014/main" id="{F2A21098-AB42-4B16-8C9B-1F7A57F32A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0" y="2803872"/>
            <a:ext cx="7048500" cy="2457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773F57C3-0901-410E-9FAE-4F76B56CC199}"/>
                  </a:ext>
                </a:extLst>
              </p:cNvPr>
              <p:cNvSpPr txBox="1"/>
              <p:nvPr/>
            </p:nvSpPr>
            <p:spPr>
              <a:xfrm>
                <a:off x="3691727" y="5220250"/>
                <a:ext cx="6014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773F57C3-0901-410E-9FAE-4F76B56CC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1727" y="5220250"/>
                <a:ext cx="601447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7824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论文内容</a:t>
            </a:r>
          </a:p>
        </p:txBody>
      </p:sp>
    </p:spTree>
    <p:extLst>
      <p:ext uri="{BB962C8B-B14F-4D97-AF65-F5344CB8AC3E}">
        <p14:creationId xmlns:p14="http://schemas.microsoft.com/office/powerpoint/2010/main" val="1115225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解决问题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/>
              <a:t>大多数现有 </a:t>
            </a:r>
            <a:r>
              <a:rPr lang="en-US" altLang="zh-CN" sz="2000" dirty="0"/>
              <a:t>SISR </a:t>
            </a:r>
            <a:r>
              <a:rPr lang="zh-CN" altLang="en-US" sz="2000" dirty="0"/>
              <a:t>方法只考虑一些特定的整数缩放因子（</a:t>
            </a:r>
            <a:r>
              <a:rPr lang="en-US" altLang="zh-CN" sz="2000" dirty="0"/>
              <a:t>X2, X3, X4</a:t>
            </a:r>
            <a:r>
              <a:rPr lang="zh-CN" altLang="en-US" sz="2000" dirty="0"/>
              <a:t>）进行超分。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一些</a:t>
            </a:r>
            <a:r>
              <a:rPr lang="en-US" altLang="zh-CN" sz="2000" dirty="0"/>
              <a:t>SOTA</a:t>
            </a:r>
            <a:r>
              <a:rPr lang="zh-CN" altLang="en-US" sz="2000" dirty="0"/>
              <a:t>方法，如</a:t>
            </a:r>
            <a:r>
              <a:rPr lang="en-US" altLang="zh-CN" sz="2000" dirty="0"/>
              <a:t>ESPCNN</a:t>
            </a:r>
            <a:r>
              <a:rPr lang="zh-CN" altLang="en-US" sz="2000" dirty="0"/>
              <a:t>、</a:t>
            </a:r>
            <a:r>
              <a:rPr lang="en-US" altLang="zh-CN" sz="2000" dirty="0"/>
              <a:t>EDSR</a:t>
            </a:r>
            <a:r>
              <a:rPr lang="zh-CN" altLang="en-US" sz="2000" dirty="0"/>
              <a:t>、</a:t>
            </a:r>
            <a:r>
              <a:rPr lang="en-US" altLang="zh-CN" sz="2000" dirty="0"/>
              <a:t>RDN</a:t>
            </a:r>
            <a:r>
              <a:rPr lang="zh-CN" altLang="en-US" sz="2000" dirty="0"/>
              <a:t>、</a:t>
            </a:r>
            <a:r>
              <a:rPr lang="en-US" altLang="zh-CN" sz="2000" dirty="0"/>
              <a:t>RCAN</a:t>
            </a:r>
            <a:r>
              <a:rPr lang="zh-CN" altLang="en-US" sz="2000" dirty="0"/>
              <a:t>。不得不针对每个因子设计专门的放大模块；且缩放因子必须为整数。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Meta-SR </a:t>
            </a:r>
            <a:r>
              <a:rPr lang="zh-CN" altLang="en-US" sz="2000" dirty="0"/>
              <a:t>可以在单一网络上对任意缩放因子（不仅仅为整数）进行超分辨率。</a:t>
            </a:r>
          </a:p>
        </p:txBody>
      </p:sp>
    </p:spTree>
    <p:extLst>
      <p:ext uri="{BB962C8B-B14F-4D97-AF65-F5344CB8AC3E}">
        <p14:creationId xmlns:p14="http://schemas.microsoft.com/office/powerpoint/2010/main" val="3121043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Meta-SR </a:t>
            </a:r>
            <a:r>
              <a:rPr lang="zh-CN" altLang="en-US" dirty="0"/>
              <a:t>整体网络结构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Feature Learning Module</a:t>
            </a:r>
          </a:p>
          <a:p>
            <a:r>
              <a:rPr lang="en-US" altLang="zh-CN" sz="2000" dirty="0"/>
              <a:t>Meta Upscale Module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EC860EC-CD43-4CB7-9947-E94BC874E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864" y="2642687"/>
            <a:ext cx="7678271" cy="385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430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 Learning Module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A0E479-581D-4BFF-87BE-727D09A5A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319631" y="2874812"/>
            <a:ext cx="4558542" cy="2109093"/>
          </a:xfrm>
          <a:prstGeom prst="rect">
            <a:avLst/>
          </a:prstGeom>
        </p:spPr>
      </p:pic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65EA3146-F426-4D88-9C77-C030DA7063C1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508044" y="3929359"/>
            <a:ext cx="1036312" cy="129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id="{4769528D-5FCA-4E3A-A62E-B3BD8A6E2C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092597" y="3522627"/>
            <a:ext cx="3629737" cy="107324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0F3BB83-17FB-41DD-9B5C-9505928843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-784765" y="3499012"/>
            <a:ext cx="5229783" cy="990582"/>
          </a:xfrm>
          <a:prstGeom prst="rect">
            <a:avLst/>
          </a:prstGeom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127FA56-27FB-4050-A74B-6032346FAFA2}"/>
              </a:ext>
            </a:extLst>
          </p:cNvPr>
          <p:cNvCxnSpPr>
            <a:stCxn id="8" idx="2"/>
          </p:cNvCxnSpPr>
          <p:nvPr/>
        </p:nvCxnSpPr>
        <p:spPr>
          <a:xfrm flipH="1" flipV="1">
            <a:off x="2588394" y="3410691"/>
            <a:ext cx="782450" cy="6485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1313F5B0-29B0-4B1E-A9B5-C735D47DE069}"/>
              </a:ext>
            </a:extLst>
          </p:cNvPr>
          <p:cNvCxnSpPr>
            <a:stCxn id="8" idx="2"/>
          </p:cNvCxnSpPr>
          <p:nvPr/>
        </p:nvCxnSpPr>
        <p:spPr>
          <a:xfrm flipH="1">
            <a:off x="2557568" y="4059250"/>
            <a:ext cx="813276" cy="808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9DD80DDF-8F10-4FA7-9FD8-813FB6BEEA46}"/>
              </a:ext>
            </a:extLst>
          </p:cNvPr>
          <p:cNvSpPr txBox="1"/>
          <p:nvPr/>
        </p:nvSpPr>
        <p:spPr>
          <a:xfrm>
            <a:off x="136599" y="2533024"/>
            <a:ext cx="12939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华文中宋" panose="02010600040101010101" pitchFamily="2" charset="-122"/>
                <a:ea typeface="华文中宋" panose="02010600040101010101" pitchFamily="2" charset="-122"/>
              </a:rPr>
              <a:t>Residual block</a:t>
            </a:r>
            <a:endParaRPr lang="zh-CN" altLang="en-US" sz="1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E4E8323-1E58-4635-978B-2A9084F22620}"/>
              </a:ext>
            </a:extLst>
          </p:cNvPr>
          <p:cNvSpPr txBox="1"/>
          <p:nvPr/>
        </p:nvSpPr>
        <p:spPr>
          <a:xfrm>
            <a:off x="232307" y="4795327"/>
            <a:ext cx="1104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华文中宋" panose="02010600040101010101" pitchFamily="2" charset="-122"/>
                <a:ea typeface="华文中宋" panose="02010600040101010101" pitchFamily="2" charset="-122"/>
              </a:rPr>
              <a:t>Dense block</a:t>
            </a:r>
            <a:endParaRPr lang="zh-CN" altLang="en-US" sz="1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53C0D1B-84D4-4F53-8AAB-DC5CED7B90ED}"/>
              </a:ext>
            </a:extLst>
          </p:cNvPr>
          <p:cNvSpPr txBox="1"/>
          <p:nvPr/>
        </p:nvSpPr>
        <p:spPr>
          <a:xfrm>
            <a:off x="3030632" y="5894346"/>
            <a:ext cx="1808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华文中宋" panose="02010600040101010101" pitchFamily="2" charset="-122"/>
                <a:ea typeface="华文中宋" panose="02010600040101010101" pitchFamily="2" charset="-122"/>
              </a:rPr>
              <a:t>Residual Dense block</a:t>
            </a:r>
            <a:endParaRPr lang="zh-CN" altLang="en-US" sz="1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B597BB9-8840-4980-86EB-777BC5E6FCE8}"/>
              </a:ext>
            </a:extLst>
          </p:cNvPr>
          <p:cNvSpPr txBox="1"/>
          <p:nvPr/>
        </p:nvSpPr>
        <p:spPr>
          <a:xfrm>
            <a:off x="5586115" y="6278565"/>
            <a:ext cx="2077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华文中宋" panose="02010600040101010101" pitchFamily="2" charset="-122"/>
                <a:ea typeface="华文中宋" panose="02010600040101010101" pitchFamily="2" charset="-122"/>
              </a:rPr>
              <a:t>Feature Learning Module</a:t>
            </a:r>
            <a:endParaRPr lang="zh-CN" altLang="en-US" sz="1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068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434</TotalTime>
  <Words>1029</Words>
  <Application>Microsoft Office PowerPoint</Application>
  <PresentationFormat>全屏显示(4:3)</PresentationFormat>
  <Paragraphs>139</Paragraphs>
  <Slides>21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5" baseType="lpstr">
      <vt:lpstr>DFKai-SB</vt:lpstr>
      <vt:lpstr>NimbusRomNo9L-Medi</vt:lpstr>
      <vt:lpstr>等线</vt:lpstr>
      <vt:lpstr>华文中宋</vt:lpstr>
      <vt:lpstr>宋体</vt:lpstr>
      <vt:lpstr>微软雅黑 Light</vt:lpstr>
      <vt:lpstr>Arial</vt:lpstr>
      <vt:lpstr>Calibri</vt:lpstr>
      <vt:lpstr>Calibri Light</vt:lpstr>
      <vt:lpstr>Cambria Math</vt:lpstr>
      <vt:lpstr>Rockwell</vt:lpstr>
      <vt:lpstr>Times New Roman</vt:lpstr>
      <vt:lpstr>Wingdings</vt:lpstr>
      <vt:lpstr>Office 主题</vt:lpstr>
      <vt:lpstr>Meta-SR: A Magnification-Arbitrary Network for Super-Resolution</vt:lpstr>
      <vt:lpstr>目录</vt:lpstr>
      <vt:lpstr>相关知识</vt:lpstr>
      <vt:lpstr>相关知识</vt:lpstr>
      <vt:lpstr>相关知识</vt:lpstr>
      <vt:lpstr>论文内容</vt:lpstr>
      <vt:lpstr>解决问题</vt:lpstr>
      <vt:lpstr>Meta-SR 整体网络结构</vt:lpstr>
      <vt:lpstr>Feature Learning Module</vt:lpstr>
      <vt:lpstr>Meta Upscale Module</vt:lpstr>
      <vt:lpstr>Location Projection</vt:lpstr>
      <vt:lpstr>Weight Prediction</vt:lpstr>
      <vt:lpstr>Feature Mapping</vt:lpstr>
      <vt:lpstr>算法</vt:lpstr>
      <vt:lpstr>实验</vt:lpstr>
      <vt:lpstr>实验</vt:lpstr>
      <vt:lpstr>实验结果</vt:lpstr>
      <vt:lpstr>实验结果</vt:lpstr>
      <vt:lpstr>实验结果</vt:lpstr>
      <vt:lpstr>实验结果</vt:lpstr>
      <vt:lpstr>感谢您的聆听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Max Wu</dc:creator>
  <cp:lastModifiedBy>袁 梓</cp:lastModifiedBy>
  <cp:revision>37</cp:revision>
  <dcterms:created xsi:type="dcterms:W3CDTF">2015-03-05T15:31:05Z</dcterms:created>
  <dcterms:modified xsi:type="dcterms:W3CDTF">2019-11-29T10:05:17Z</dcterms:modified>
</cp:coreProperties>
</file>

<file path=docProps/thumbnail.jpeg>
</file>